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732" r:id="rId4"/>
  </p:sldMasterIdLst>
  <p:notesMasterIdLst>
    <p:notesMasterId r:id="rId6"/>
  </p:notesMasterIdLst>
  <p:sldIdLst>
    <p:sldId id="2147378885" r:id="rId5"/>
  </p:sldIdLst>
  <p:sldSz cx="12192000" cy="68580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2585C9"/>
    <a:srgbClr val="0070C0"/>
    <a:srgbClr val="00B050"/>
    <a:srgbClr val="70AD47"/>
    <a:srgbClr val="DAE3F3"/>
    <a:srgbClr val="FFF2CC"/>
    <a:srgbClr val="A8BF99"/>
    <a:srgbClr val="92C172"/>
    <a:srgbClr val="D2E7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506" y="3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/>
          <a:lstStyle>
            <a:lvl1pPr algn="r">
              <a:defRPr sz="1300"/>
            </a:lvl1pPr>
          </a:lstStyle>
          <a:p>
            <a:fld id="{7EE5BBA3-23BA-421E-A6B2-40CBB36E4ACA}" type="datetimeFigureOut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18" tIns="47307" rIns="94618" bIns="473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262" y="4925237"/>
            <a:ext cx="5678778" cy="4029439"/>
          </a:xfrm>
          <a:prstGeom prst="rect">
            <a:avLst/>
          </a:prstGeom>
        </p:spPr>
        <p:txBody>
          <a:bodyPr vert="horz" lIns="94618" tIns="47307" rIns="94618" bIns="473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21332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506" y="9721332"/>
            <a:ext cx="3076142" cy="513284"/>
          </a:xfrm>
          <a:prstGeom prst="rect">
            <a:avLst/>
          </a:prstGeom>
        </p:spPr>
        <p:txBody>
          <a:bodyPr vert="horz" lIns="94618" tIns="47307" rIns="94618" bIns="47307" rtlCol="0" anchor="b"/>
          <a:lstStyle>
            <a:lvl1pPr algn="r">
              <a:defRPr sz="1300"/>
            </a:lvl1pPr>
          </a:lstStyle>
          <a:p>
            <a:fld id="{CC9E4919-8921-4E53-817D-973F5F6DF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6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11" indent="0" algn="ctr">
              <a:buNone/>
              <a:defRPr sz="2000"/>
            </a:lvl2pPr>
            <a:lvl3pPr marL="914423" indent="0" algn="ctr">
              <a:buNone/>
              <a:defRPr sz="1801"/>
            </a:lvl3pPr>
            <a:lvl4pPr marL="1371634" indent="0" algn="ctr">
              <a:buNone/>
              <a:defRPr sz="1600"/>
            </a:lvl4pPr>
            <a:lvl5pPr marL="1828846" indent="0" algn="ctr">
              <a:buNone/>
              <a:defRPr sz="1600"/>
            </a:lvl5pPr>
            <a:lvl6pPr marL="2286057" indent="0" algn="ctr">
              <a:buNone/>
              <a:defRPr sz="1600"/>
            </a:lvl6pPr>
            <a:lvl7pPr marL="2743269" indent="0" algn="ctr">
              <a:buNone/>
              <a:defRPr sz="1600"/>
            </a:lvl7pPr>
            <a:lvl8pPr marL="3200480" indent="0" algn="ctr">
              <a:buNone/>
              <a:defRPr sz="1600"/>
            </a:lvl8pPr>
            <a:lvl9pPr marL="3657691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4BB07-3C11-4E91-82C8-DFAC405F34A7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663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69115-78FD-496B-B525-6D05422C13C6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53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59143-874B-4D35-8122-6C21EE99DA16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395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08FE-D774-448D-B2E3-C42CB1AE8803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8633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1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25B7-DFB6-43C2-A8E7-7263DB790BCD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9D9F2-2830-48B7-A100-D480327B2337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826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7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11" indent="0">
              <a:buNone/>
              <a:defRPr sz="2000" b="1"/>
            </a:lvl2pPr>
            <a:lvl3pPr marL="914423" indent="0">
              <a:buNone/>
              <a:defRPr sz="1801" b="1"/>
            </a:lvl3pPr>
            <a:lvl4pPr marL="1371634" indent="0">
              <a:buNone/>
              <a:defRPr sz="1600" b="1"/>
            </a:lvl4pPr>
            <a:lvl5pPr marL="1828846" indent="0">
              <a:buNone/>
              <a:defRPr sz="1600" b="1"/>
            </a:lvl5pPr>
            <a:lvl6pPr marL="2286057" indent="0">
              <a:buNone/>
              <a:defRPr sz="1600" b="1"/>
            </a:lvl6pPr>
            <a:lvl7pPr marL="2743269" indent="0">
              <a:buNone/>
              <a:defRPr sz="1600" b="1"/>
            </a:lvl7pPr>
            <a:lvl8pPr marL="3200480" indent="0">
              <a:buNone/>
              <a:defRPr sz="1600" b="1"/>
            </a:lvl8pPr>
            <a:lvl9pPr marL="3657691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D1D93-3B08-461A-9300-588392DE87E2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152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2EEB2-AED9-48CB-B30E-0EB8D826A80E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676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C5AC9-C7CA-414A-B270-984B3848FD0C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73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BA064-E48F-466A-A223-CCEA9F5DA5E8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1580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11" indent="0">
              <a:buNone/>
              <a:defRPr sz="2800"/>
            </a:lvl2pPr>
            <a:lvl3pPr marL="914423" indent="0">
              <a:buNone/>
              <a:defRPr sz="2400"/>
            </a:lvl3pPr>
            <a:lvl4pPr marL="1371634" indent="0">
              <a:buNone/>
              <a:defRPr sz="2000"/>
            </a:lvl4pPr>
            <a:lvl5pPr marL="1828846" indent="0">
              <a:buNone/>
              <a:defRPr sz="2000"/>
            </a:lvl5pPr>
            <a:lvl6pPr marL="2286057" indent="0">
              <a:buNone/>
              <a:defRPr sz="2000"/>
            </a:lvl6pPr>
            <a:lvl7pPr marL="2743269" indent="0">
              <a:buNone/>
              <a:defRPr sz="2000"/>
            </a:lvl7pPr>
            <a:lvl8pPr marL="3200480" indent="0">
              <a:buNone/>
              <a:defRPr sz="2000"/>
            </a:lvl8pPr>
            <a:lvl9pPr marL="3657691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1" indent="0">
              <a:buNone/>
              <a:defRPr sz="1401"/>
            </a:lvl2pPr>
            <a:lvl3pPr marL="914423" indent="0">
              <a:buNone/>
              <a:defRPr sz="1200"/>
            </a:lvl3pPr>
            <a:lvl4pPr marL="1371634" indent="0">
              <a:buNone/>
              <a:defRPr sz="1001"/>
            </a:lvl4pPr>
            <a:lvl5pPr marL="1828846" indent="0">
              <a:buNone/>
              <a:defRPr sz="1001"/>
            </a:lvl5pPr>
            <a:lvl6pPr marL="2286057" indent="0">
              <a:buNone/>
              <a:defRPr sz="1001"/>
            </a:lvl6pPr>
            <a:lvl7pPr marL="2743269" indent="0">
              <a:buNone/>
              <a:defRPr sz="1001"/>
            </a:lvl7pPr>
            <a:lvl8pPr marL="3200480" indent="0">
              <a:buNone/>
              <a:defRPr sz="1001"/>
            </a:lvl8pPr>
            <a:lvl9pPr marL="3657691" indent="0">
              <a:buNone/>
              <a:defRPr sz="10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E9DAF-E9A9-49F2-8DF0-7E305146E226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45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F803F-6D14-4F99-A627-5200AE3BA759}" type="datetime1">
              <a:rPr kumimoji="1" lang="ja-JP" altLang="en-US" smtClean="0"/>
              <a:t>2024/6/25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F4820-36F6-4D2D-AAED-C6E06ADCA5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9892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6" indent="-228606" algn="l" defTabSz="914423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9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6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11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6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kumimoji="1"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7BF22A4-7A6B-272F-D315-F3BDF0C37416}"/>
              </a:ext>
            </a:extLst>
          </p:cNvPr>
          <p:cNvCxnSpPr>
            <a:cxnSpLocks/>
          </p:cNvCxnSpPr>
          <p:nvPr/>
        </p:nvCxnSpPr>
        <p:spPr>
          <a:xfrm>
            <a:off x="905522" y="516950"/>
            <a:ext cx="10074678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3C7941E5-A0C8-A4C0-4E43-94FD6529D2AD}"/>
              </a:ext>
            </a:extLst>
          </p:cNvPr>
          <p:cNvGraphicFramePr>
            <a:graphicFrameLocks noGrp="1"/>
          </p:cNvGraphicFramePr>
          <p:nvPr/>
        </p:nvGraphicFramePr>
        <p:xfrm>
          <a:off x="6398003" y="3642626"/>
          <a:ext cx="4585826" cy="225367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546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721260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579104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</a:tblGrid>
              <a:tr h="37009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（７）環境関係法令の遵守等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081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⑪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みどりの食料システム戦略の理解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107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⑫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関係法令の遵守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  <a:tr h="35510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⑬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環境配慮の取組方針の策定や研修の実施に努める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739219"/>
                  </a:ext>
                </a:extLst>
              </a:tr>
              <a:tr h="54153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⑭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機械等を扱う事業者である場合（該当しない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機械等の適切な整備と管理に努める</a:t>
                      </a:r>
                    </a:p>
                  </a:txBody>
                  <a:tcPr marL="34937" marR="34937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685970"/>
                  </a:ext>
                </a:extLst>
              </a:tr>
              <a:tr h="3598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⑮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正しい知識に基づく作業安全に努める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92227"/>
                  </a:ext>
                </a:extLst>
              </a:tr>
            </a:tbl>
          </a:graphicData>
        </a:graphic>
      </p:graphicFrame>
      <p:graphicFrame>
        <p:nvGraphicFramePr>
          <p:cNvPr id="30" name="表 7">
            <a:extLst>
              <a:ext uri="{FF2B5EF4-FFF2-40B4-BE49-F238E27FC236}">
                <a16:creationId xmlns:a16="http://schemas.microsoft.com/office/drawing/2014/main" id="{E39C0356-3C95-C47C-144C-13E36EFE284C}"/>
              </a:ext>
            </a:extLst>
          </p:cNvPr>
          <p:cNvGraphicFramePr>
            <a:graphicFrameLocks noGrp="1"/>
          </p:cNvGraphicFramePr>
          <p:nvPr/>
        </p:nvGraphicFramePr>
        <p:xfrm>
          <a:off x="6398003" y="718931"/>
          <a:ext cx="4554041" cy="1202379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6776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704371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562894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</a:tblGrid>
              <a:tr h="482631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（５）廃棄物の発生抑制、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適正な循環的な利用及び適正な処分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598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⑦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プラ等廃棄物の削減に努め、適正に処理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598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⑧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資源の再利用を検討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58773"/>
                  </a:ext>
                </a:extLst>
              </a:tr>
            </a:tbl>
          </a:graphicData>
        </a:graphic>
      </p:graphicFrame>
      <p:graphicFrame>
        <p:nvGraphicFramePr>
          <p:cNvPr id="31" name="表 7">
            <a:extLst>
              <a:ext uri="{FF2B5EF4-FFF2-40B4-BE49-F238E27FC236}">
                <a16:creationId xmlns:a16="http://schemas.microsoft.com/office/drawing/2014/main" id="{CBE8F60D-84E1-0635-0380-418964769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943402"/>
              </p:ext>
            </p:extLst>
          </p:nvPr>
        </p:nvGraphicFramePr>
        <p:xfrm>
          <a:off x="986586" y="2867152"/>
          <a:ext cx="4971501" cy="2003577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50943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732855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887703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</a:tblGrid>
              <a:tr h="39234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69871" marR="69871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69871" marR="69871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（３）エネルギーの節減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971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オフィスや車両・機械等の電気・燃料の使用状況の記録・保存に努める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6725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④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省エネを意識し、不必要・非効率なエネルギー消費をしない（照明、空調、ウォームビズ</a:t>
                      </a: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・クールビズ、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燃費効率のよい機械の利用等）ように努める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117004"/>
                  </a:ext>
                </a:extLst>
              </a:tr>
              <a:tr h="4415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⑤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環境負荷低減に配慮した商品、原料等の調達を検討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492618"/>
                  </a:ext>
                </a:extLst>
              </a:tr>
            </a:tbl>
          </a:graphicData>
        </a:graphic>
      </p:graphicFrame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23403E29-A423-730A-74D3-D877B34251E3}"/>
              </a:ext>
            </a:extLst>
          </p:cNvPr>
          <p:cNvGraphicFramePr>
            <a:graphicFrameLocks noGrp="1"/>
          </p:cNvGraphicFramePr>
          <p:nvPr/>
        </p:nvGraphicFramePr>
        <p:xfrm>
          <a:off x="1006336" y="730532"/>
          <a:ext cx="4958334" cy="903281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365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720716">
                  <a:extLst>
                    <a:ext uri="{9D8B030D-6E8A-4147-A177-3AD203B41FA5}">
                      <a16:colId xmlns:a16="http://schemas.microsoft.com/office/drawing/2014/main" val="1478065040"/>
                    </a:ext>
                  </a:extLst>
                </a:gridCol>
                <a:gridCol w="3901026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</a:tblGrid>
              <a:tr h="385299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34937" marR="34937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（１）適正な施肥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5179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環境負荷低減に配慮した肥料等の調達を検討</a:t>
                      </a:r>
                    </a:p>
                  </a:txBody>
                  <a:tcPr marL="0" marR="0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02FA10FD-C5B6-4E82-EEDB-6787192C77D5}"/>
              </a:ext>
            </a:extLst>
          </p:cNvPr>
          <p:cNvGraphicFramePr>
            <a:graphicFrameLocks noGrp="1"/>
          </p:cNvGraphicFramePr>
          <p:nvPr/>
        </p:nvGraphicFramePr>
        <p:xfrm>
          <a:off x="993169" y="1754702"/>
          <a:ext cx="4971501" cy="973332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30870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734119">
                  <a:extLst>
                    <a:ext uri="{9D8B030D-6E8A-4147-A177-3AD203B41FA5}">
                      <a16:colId xmlns:a16="http://schemas.microsoft.com/office/drawing/2014/main" val="711524135"/>
                    </a:ext>
                  </a:extLst>
                </a:gridCol>
                <a:gridCol w="3906512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</a:tblGrid>
              <a:tr h="392896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0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（２）適正な防除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5804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環境負荷低減に配慮した肥料等の調達を検討（再掲）</a:t>
                      </a:r>
                    </a:p>
                  </a:txBody>
                  <a:tcPr marL="0" marR="0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44E7B47C-36CA-9A9B-5A48-F0C07EB9876C}"/>
              </a:ext>
            </a:extLst>
          </p:cNvPr>
          <p:cNvGraphicFramePr>
            <a:graphicFrameLocks noGrp="1"/>
          </p:cNvGraphicFramePr>
          <p:nvPr/>
        </p:nvGraphicFramePr>
        <p:xfrm>
          <a:off x="999753" y="5011619"/>
          <a:ext cx="4958334" cy="893399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37753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742495">
                  <a:extLst>
                    <a:ext uri="{9D8B030D-6E8A-4147-A177-3AD203B41FA5}">
                      <a16:colId xmlns:a16="http://schemas.microsoft.com/office/drawing/2014/main" val="3398224354"/>
                    </a:ext>
                  </a:extLst>
                </a:gridCol>
                <a:gridCol w="3878086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</a:tblGrid>
              <a:tr h="412532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34937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（４）悪臭及び害虫の発生防止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8086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⑥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肥料・飼料等の製造を行う場合（該当しない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悪臭・害虫の発生防止・低減に努める</a:t>
                      </a:r>
                    </a:p>
                  </a:txBody>
                  <a:tcPr marL="0" marR="0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9391A420-8BAA-82AA-CE6F-3CC43B9F79FA}"/>
              </a:ext>
            </a:extLst>
          </p:cNvPr>
          <p:cNvGraphicFramePr>
            <a:graphicFrameLocks noGrp="1"/>
          </p:cNvGraphicFramePr>
          <p:nvPr/>
        </p:nvGraphicFramePr>
        <p:xfrm>
          <a:off x="6398003" y="2081916"/>
          <a:ext cx="4582197" cy="1422104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307425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700706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574066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</a:tblGrid>
              <a:tr h="351333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（６）生物多様性への悪影響の防止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6139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⑨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生物多様性への影響が想定される工事等を実施する場合（該当しない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生物多様性に配慮した事業実施に努める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4451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⑩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特定事業場である場合（該当しない □）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排水処理に係る水質汚濁防止法の遵守</a:t>
                      </a:r>
                    </a:p>
                  </a:txBody>
                  <a:tcPr marL="88736" marR="88736" marT="44368" marB="4436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692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AF8577-A7B2-9A7B-0E92-6CA66664FCF3}"/>
              </a:ext>
            </a:extLst>
          </p:cNvPr>
          <p:cNvSpPr txBox="1"/>
          <p:nvPr/>
        </p:nvSpPr>
        <p:spPr>
          <a:xfrm>
            <a:off x="872783" y="125813"/>
            <a:ext cx="5525220" cy="388274"/>
          </a:xfrm>
          <a:prstGeom prst="rect">
            <a:avLst/>
          </a:prstGeom>
          <a:noFill/>
        </p:spPr>
        <p:txBody>
          <a:bodyPr wrap="none" lIns="88736" tIns="44368" rIns="88736" bIns="44368" rtlCol="0" anchor="t">
            <a:spAutoFit/>
          </a:bodyPr>
          <a:lstStyle/>
          <a:p>
            <a:pPr marL="0" marR="0" lvl="0" indent="0" algn="l" defTabSz="4436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941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/>
                <a:ea typeface="Meiryo UI"/>
                <a:cs typeface="+mn-cs"/>
              </a:rPr>
              <a:t>環境負荷低減のクロスコンプライアンス チェックシート</a:t>
            </a:r>
            <a:endParaRPr kumimoji="1" lang="en-US" altLang="ja-JP" sz="1941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/>
              <a:ea typeface="Meiryo UI"/>
              <a:cs typeface="+mn-cs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341A0A6-AF2C-A7E5-3834-E8DD397BD797}"/>
              </a:ext>
            </a:extLst>
          </p:cNvPr>
          <p:cNvSpPr txBox="1"/>
          <p:nvPr/>
        </p:nvSpPr>
        <p:spPr>
          <a:xfrm>
            <a:off x="8586216" y="17155"/>
            <a:ext cx="2656967" cy="3611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436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747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（参考様式第２号別紙）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AAB77E-4F05-D7FB-6B17-D2C45A3B5DD6}"/>
              </a:ext>
            </a:extLst>
          </p:cNvPr>
          <p:cNvSpPr txBox="1"/>
          <p:nvPr/>
        </p:nvSpPr>
        <p:spPr>
          <a:xfrm>
            <a:off x="1006336" y="5899159"/>
            <a:ext cx="9058890" cy="4506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436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6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注１　</a:t>
            </a:r>
            <a:r>
              <a:rPr kumimoji="1" lang="en-US" altLang="ja-JP" sz="116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※</a:t>
            </a:r>
            <a:r>
              <a:rPr kumimoji="1" lang="ja-JP" altLang="en-US" sz="116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の記載内容に「該当しない」場合には□にチェックしてください。この場合、当該項目の申請時のチェックは不要です。</a:t>
            </a:r>
            <a:endParaRPr kumimoji="1" lang="en-US" altLang="ja-JP" sz="116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  <a:p>
            <a:pPr marL="0" marR="0" lvl="0" indent="0" algn="l" defTabSz="44369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6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　２　⑫の「関係法令の遵守」については、肥料の品質の確保等に関する法律</a:t>
            </a:r>
            <a:r>
              <a:rPr kumimoji="1" lang="zh-CN" altLang="en-US" sz="116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（昭和</a:t>
            </a:r>
            <a:r>
              <a:rPr kumimoji="1" lang="en-US" altLang="zh-CN" sz="116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25</a:t>
            </a:r>
            <a:r>
              <a:rPr kumimoji="1" lang="zh-CN" altLang="en-US" sz="116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年法律第</a:t>
            </a:r>
            <a:r>
              <a:rPr kumimoji="1" lang="en-US" altLang="zh-CN" sz="116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127</a:t>
            </a:r>
            <a:r>
              <a:rPr kumimoji="1" lang="zh-CN" altLang="en-US" sz="116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号）</a:t>
            </a:r>
            <a:r>
              <a:rPr kumimoji="1" lang="ja-JP" altLang="en-US" sz="1164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+mn-cs"/>
              </a:rPr>
              <a:t>を遵守することを示します。</a:t>
            </a:r>
            <a:endParaRPr kumimoji="1" lang="en-US" altLang="ja-JP" sz="1164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42342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9BE467D14862E459AB520240B34465F" ma:contentTypeVersion="17" ma:contentTypeDescription="新しいドキュメントを作成します。" ma:contentTypeScope="" ma:versionID="cb7d7524ead931ed0796bd43a21189c1">
  <xsd:schema xmlns:xsd="http://www.w3.org/2001/XMLSchema" xmlns:xs="http://www.w3.org/2001/XMLSchema" xmlns:p="http://schemas.microsoft.com/office/2006/metadata/properties" xmlns:ns2="b2e4c93b-5622-4e45-80a4-511108a4e5c8" xmlns:ns3="85ec59af-1a16-40a0-b163-384e34c79a5c" targetNamespace="http://schemas.microsoft.com/office/2006/metadata/properties" ma:root="true" ma:fieldsID="07a2ad95d7477178400f15fd50cc3589" ns2:_="" ns3:_="">
    <xsd:import namespace="b2e4c93b-5622-4e45-80a4-511108a4e5c8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_Flow_SignoffStatu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4c93b-5622-4e45-80a4-511108a4e5c8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Flow_SignoffStatus" ma:index="22" nillable="true" ma:displayName="承認の状態" ma:internalName="_x627f__x8a8d__x306e__x72b6__x614b_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8751bd1-37b3-4e01-a154-bd1d4d5870e8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ec59af-1a16-40a0-b163-384e34c79a5c" xsi:nil="true"/>
    <_x4f5c__x6210__x65e5__x6642_ xmlns="b2e4c93b-5622-4e45-80a4-511108a4e5c8" xsi:nil="true"/>
    <lcf76f155ced4ddcb4097134ff3c332f xmlns="b2e4c93b-5622-4e45-80a4-511108a4e5c8">
      <Terms xmlns="http://schemas.microsoft.com/office/infopath/2007/PartnerControls"/>
    </lcf76f155ced4ddcb4097134ff3c332f>
    <_Flow_SignoffStatus xmlns="b2e4c93b-5622-4e45-80a4-511108a4e5c8" xsi:nil="true"/>
  </documentManagement>
</p:properties>
</file>

<file path=customXml/itemProps1.xml><?xml version="1.0" encoding="utf-8"?>
<ds:datastoreItem xmlns:ds="http://schemas.openxmlformats.org/officeDocument/2006/customXml" ds:itemID="{3B3E2F94-8AD9-4DF4-8E95-796A746328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e4c93b-5622-4e45-80a4-511108a4e5c8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A28211-5C75-459C-96EF-5E708A7D40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B7C2A7-38FF-433F-972F-B0D0DCFF91B9}">
  <ds:schemaRefs>
    <ds:schemaRef ds:uri="85ec59af-1a16-40a0-b163-384e34c79a5c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b2e4c93b-5622-4e45-80a4-511108a4e5c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176</TotalTime>
  <Words>485</Words>
  <Application>Microsoft Office PowerPoint</Application>
  <PresentationFormat>ワイド画面</PresentationFormat>
  <Paragraphs>77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ゴシック</vt:lpstr>
      <vt:lpstr>ＭＳ 明朝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表谷 拓郎(HYOTANI Takuro)</dc:creator>
  <cp:lastModifiedBy>坂田 浩之(SAKATA Hiroyuki)</cp:lastModifiedBy>
  <cp:revision>5</cp:revision>
  <cp:lastPrinted>2024-01-09T07:58:35Z</cp:lastPrinted>
  <dcterms:created xsi:type="dcterms:W3CDTF">2023-04-07T00:51:12Z</dcterms:created>
  <dcterms:modified xsi:type="dcterms:W3CDTF">2024-06-25T07:35:43Z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0x010100F9BE467D14862E459AB520240B34465F</vt:lpwstr>
  </property>
  <property fmtid="{D5CDD505-2E9C-101B-9397-08002B2CF9AE}" pid="3" name="MediaServiceImageTags">
    <vt:lpwstr/>
  </property>
  <property fmtid="{D5CDD505-2E9C-101B-9397-08002B2CF9AE}" pid="4" name="Order">
    <vt:r8>13624100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